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9" r:id="rId3"/>
    <p:sldId id="257" r:id="rId4"/>
    <p:sldId id="258" r:id="rId5"/>
    <p:sldId id="260" r:id="rId6"/>
    <p:sldId id="261" r:id="rId7"/>
    <p:sldId id="262" r:id="rId8"/>
    <p:sldId id="263" r:id="rId9"/>
    <p:sldId id="266" r:id="rId10"/>
    <p:sldId id="267" r:id="rId11"/>
    <p:sldId id="269" r:id="rId12"/>
    <p:sldId id="265" r:id="rId13"/>
    <p:sldId id="264" r:id="rId14"/>
    <p:sldId id="268" r:id="rId1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14B84-A192-49EC-AFE9-A1C72EA92508}" type="datetimeFigureOut">
              <a:rPr lang="pt-BR" smtClean="0"/>
              <a:pPr/>
              <a:t>12/12/2014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91443-6026-4053-AABF-4CF548080705}"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A135010-7776-43B8-A2BE-961EF2BA436C}" type="datetime1">
              <a:rPr lang="pt-BR" smtClean="0"/>
              <a:pPr/>
              <a:t>12/12/2014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5A3F1B-CF88-4F53-A717-DE5B1207553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900D765-82E2-4D0E-A777-C16CB0152DF7}" type="datetime1">
              <a:rPr lang="pt-BR" smtClean="0"/>
              <a:pPr/>
              <a:t>12/12/2014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5A3F1B-CF88-4F53-A717-DE5B1207553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32C419-8968-47A8-A85F-D4B0404AB49F}" type="datetime1">
              <a:rPr lang="pt-BR" smtClean="0"/>
              <a:pPr/>
              <a:t>12/12/2014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5A3F1B-CF88-4F53-A717-DE5B1207553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8C11FCD-E990-4275-A236-8DB6EF1F69D5}" type="datetime1">
              <a:rPr lang="pt-BR" smtClean="0"/>
              <a:pPr/>
              <a:t>12/12/2014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defRPr sz="1800" b="1" i="1">
                <a:solidFill>
                  <a:schemeClr val="tx1"/>
                </a:solidFill>
              </a:defRPr>
            </a:lvl1pPr>
          </a:lstStyle>
          <a:p>
            <a:fld id="{035A3F1B-CF88-4F53-A717-DE5B1207553A}" type="slidenum">
              <a:rPr lang="pt-BR" smtClean="0"/>
              <a:pPr/>
              <a:t>‹nº›</a:t>
            </a:fld>
            <a:endParaRPr lang="pt-BR" dirty="0"/>
          </a:p>
        </p:txBody>
      </p:sp>
      <p:pic>
        <p:nvPicPr>
          <p:cNvPr id="7" name="Picture 3"/>
          <p:cNvPicPr/>
          <p:nvPr userDrawn="1"/>
        </p:nvPicPr>
        <p:blipFill>
          <a:blip r:embed="rId2"/>
          <a:srcRect/>
          <a:stretch>
            <a:fillRect/>
          </a:stretch>
        </p:blipFill>
        <p:spPr bwMode="auto">
          <a:xfrm>
            <a:off x="459090" y="261630"/>
            <a:ext cx="1523052" cy="587694"/>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BC97332D-A4E1-4E28-B9A7-8BE960792A71}" type="datetime1">
              <a:rPr lang="pt-BR" smtClean="0"/>
              <a:pPr/>
              <a:t>12/12/2014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5A3F1B-CF88-4F53-A717-DE5B1207553A}"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C653A50-AC02-4F75-AA42-78229E5B113E}" type="datetime1">
              <a:rPr lang="pt-BR" smtClean="0"/>
              <a:pPr/>
              <a:t>12/12/2014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5A3F1B-CF88-4F53-A717-DE5B1207553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418EF86-3658-4393-A22C-1833071DC64A}" type="datetime1">
              <a:rPr lang="pt-BR" smtClean="0"/>
              <a:pPr/>
              <a:t>12/12/2014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35A3F1B-CF88-4F53-A717-DE5B1207553A}"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864B181-AB7C-4DD8-9710-7515D586D65D}" type="datetime1">
              <a:rPr lang="pt-BR" smtClean="0"/>
              <a:pPr/>
              <a:t>12/12/2014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35A3F1B-CF88-4F53-A717-DE5B1207553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483A68C-66F8-4403-A749-2F9561E80FE4}" type="datetime1">
              <a:rPr lang="pt-BR" smtClean="0"/>
              <a:pPr/>
              <a:t>12/12/2014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33F9B43-8F03-42BB-B5BC-D4A33A698049}" type="datetime1">
              <a:rPr lang="pt-BR" smtClean="0"/>
              <a:pPr/>
              <a:t>12/12/2014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5A3F1B-CF88-4F53-A717-DE5B1207553A}"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6629833-4B50-4521-8214-72AB03E245CF}" type="datetime1">
              <a:rPr lang="pt-BR" smtClean="0"/>
              <a:pPr/>
              <a:t>12/12/2014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5A3F1B-CF88-4F53-A717-DE5B1207553A}"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CF0D0-7047-434B-BA30-EF06003CAD81}" type="datetime1">
              <a:rPr lang="pt-BR" smtClean="0"/>
              <a:pPr/>
              <a:t>12/12/2014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A3F1B-CF88-4F53-A717-DE5B1207553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R-REC-P.832-3-201202-I!!PDF-E.pdf" TargetMode="External"/><Relationship Id="rId2" Type="http://schemas.openxmlformats.org/officeDocument/2006/relationships/hyperlink" Target="R12-WP3L-C-0096!!MSW-E%20(1)%20-%20Alemanha.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R-REC-P.1147-4-200708-I!!MSWE%20-%20REC%20prop%20150%20a%201,7%20kHz.docx" TargetMode="External"/><Relationship Id="rId2" Type="http://schemas.openxmlformats.org/officeDocument/2006/relationships/hyperlink" Target="R12-WP3L-C-0088!!MSW-E%20(1)%20-%20Inglaterra.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R-REC-P.1321-4-201309-I!!MSW-E%20(1)%20REC%20Mod%20Dig%20LF%20&amp;%20MF.docx" TargetMode="External"/><Relationship Id="rId2" Type="http://schemas.openxmlformats.org/officeDocument/2006/relationships/hyperlink" Target="R12-WP3L-C-0091!!MSW-E%20(3)%20-%20R&#250;ssia.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R12-WP3L-C-0092!!MSW-E%20(1)%20-%20Jap&#227;o.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R-REC-P.832-3-201202-I!!PDF-E.pdf" TargetMode="External"/><Relationship Id="rId2" Type="http://schemas.openxmlformats.org/officeDocument/2006/relationships/hyperlink" Target="R12-WP3L-C-0095!R1!MSW-E%20(2)%20-%20Brasil.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71612"/>
            <a:ext cx="7772400" cy="1470025"/>
          </a:xfrm>
        </p:spPr>
        <p:txBody>
          <a:bodyPr/>
          <a:lstStyle/>
          <a:p>
            <a:r>
              <a:rPr lang="en-GB" dirty="0" smtClean="0"/>
              <a:t>Meeting </a:t>
            </a:r>
            <a:r>
              <a:rPr lang="en-GB" dirty="0"/>
              <a:t>of Working Group </a:t>
            </a:r>
            <a:r>
              <a:rPr lang="en-GB" dirty="0" smtClean="0"/>
              <a:t>3L-1</a:t>
            </a:r>
            <a:br>
              <a:rPr lang="en-GB" dirty="0" smtClean="0"/>
            </a:br>
            <a:r>
              <a:rPr lang="en-GB" b="1" dirty="0"/>
              <a:t> WG </a:t>
            </a:r>
            <a:r>
              <a:rPr lang="en-GB" b="1" dirty="0" smtClean="0"/>
              <a:t>3L-1 - </a:t>
            </a:r>
            <a:r>
              <a:rPr lang="en-GB" b="1" dirty="0"/>
              <a:t>MF </a:t>
            </a:r>
            <a:r>
              <a:rPr lang="en-GB" b="1" dirty="0" smtClean="0"/>
              <a:t>&amp; </a:t>
            </a:r>
            <a:r>
              <a:rPr lang="en-GB" b="1" dirty="0"/>
              <a:t>LF</a:t>
            </a:r>
            <a:endParaRPr lang="pt-BR" dirty="0"/>
          </a:p>
        </p:txBody>
      </p:sp>
      <p:sp>
        <p:nvSpPr>
          <p:cNvPr id="3" name="Subtítulo 2"/>
          <p:cNvSpPr>
            <a:spLocks noGrp="1"/>
          </p:cNvSpPr>
          <p:nvPr>
            <p:ph type="subTitle" idx="1"/>
          </p:nvPr>
        </p:nvSpPr>
        <p:spPr>
          <a:xfrm>
            <a:off x="821505" y="3643314"/>
            <a:ext cx="7500990" cy="1752600"/>
          </a:xfrm>
        </p:spPr>
        <p:txBody>
          <a:bodyPr>
            <a:normAutofit/>
          </a:bodyPr>
          <a:lstStyle/>
          <a:p>
            <a:r>
              <a:rPr lang="en-GB" sz="2400" dirty="0">
                <a:solidFill>
                  <a:schemeClr val="tx1"/>
                </a:solidFill>
              </a:rPr>
              <a:t>(Geneva, 5 September 2014)</a:t>
            </a:r>
            <a:br>
              <a:rPr lang="en-GB" sz="2400" dirty="0">
                <a:solidFill>
                  <a:schemeClr val="tx1"/>
                </a:solidFill>
              </a:rPr>
            </a:br>
            <a:r>
              <a:rPr lang="en-GB" sz="2400" dirty="0">
                <a:solidFill>
                  <a:schemeClr val="tx1"/>
                </a:solidFill>
              </a:rPr>
              <a:t>(Opening at 09:00 hours on 5 September 2014)</a:t>
            </a:r>
            <a:br>
              <a:rPr lang="en-GB" sz="2400" dirty="0">
                <a:solidFill>
                  <a:schemeClr val="tx1"/>
                </a:solidFill>
              </a:rPr>
            </a:br>
            <a:r>
              <a:rPr lang="en-GB" sz="2400" dirty="0">
                <a:solidFill>
                  <a:schemeClr val="tx1"/>
                </a:solidFill>
              </a:rPr>
              <a:t>(Room T 101, Tower Building)</a:t>
            </a:r>
            <a:endParaRPr lang="pt-BR" sz="2400" dirty="0">
              <a:solidFill>
                <a:schemeClr val="tx1"/>
              </a:solidFill>
            </a:endParaRPr>
          </a:p>
        </p:txBody>
      </p:sp>
      <p:pic>
        <p:nvPicPr>
          <p:cNvPr id="4" name="Picture 3"/>
          <p:cNvPicPr/>
          <p:nvPr/>
        </p:nvPicPr>
        <p:blipFill>
          <a:blip r:embed="rId2"/>
          <a:srcRect/>
          <a:stretch>
            <a:fillRect/>
          </a:stretch>
        </p:blipFill>
        <p:spPr bwMode="auto">
          <a:xfrm>
            <a:off x="642910" y="500042"/>
            <a:ext cx="1760220" cy="746760"/>
          </a:xfrm>
          <a:prstGeom prst="rect">
            <a:avLst/>
          </a:prstGeom>
          <a:noFill/>
          <a:ln w="9525">
            <a:noFill/>
            <a:miter lim="800000"/>
            <a:headEnd/>
            <a:tailEnd/>
          </a:ln>
        </p:spPr>
      </p:pic>
      <p:sp>
        <p:nvSpPr>
          <p:cNvPr id="5" name="CaixaDeTexto 4"/>
          <p:cNvSpPr txBox="1"/>
          <p:nvPr/>
        </p:nvSpPr>
        <p:spPr>
          <a:xfrm>
            <a:off x="4960418" y="5429264"/>
            <a:ext cx="3779560" cy="892552"/>
          </a:xfrm>
          <a:prstGeom prst="rect">
            <a:avLst/>
          </a:prstGeom>
          <a:noFill/>
        </p:spPr>
        <p:txBody>
          <a:bodyPr wrap="none" rtlCol="0">
            <a:spAutoFit/>
          </a:bodyPr>
          <a:lstStyle/>
          <a:p>
            <a:pPr algn="r"/>
            <a:r>
              <a:rPr lang="pt-BR" sz="2800" dirty="0" smtClean="0"/>
              <a:t>Ângelo Canavitsas</a:t>
            </a:r>
          </a:p>
          <a:p>
            <a:pPr algn="r"/>
            <a:r>
              <a:rPr lang="pt-BR" sz="2400" dirty="0" smtClean="0"/>
              <a:t>canavitsas@openlink.com.br</a:t>
            </a:r>
            <a:endParaRPr lang="pt-B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3108" y="274638"/>
            <a:ext cx="6543692" cy="1143000"/>
          </a:xfrm>
        </p:spPr>
        <p:txBody>
          <a:bodyPr>
            <a:noAutofit/>
          </a:bodyPr>
          <a:lstStyle/>
          <a:p>
            <a:r>
              <a:rPr lang="en-CA" sz="2400" dirty="0" smtClean="0"/>
              <a:t>Methodology to perform measurements to survey the ground conductivity</a:t>
            </a:r>
            <a:endParaRPr lang="pt-BR" sz="2400" dirty="0"/>
          </a:p>
        </p:txBody>
      </p:sp>
      <p:sp>
        <p:nvSpPr>
          <p:cNvPr id="3" name="Espaço Reservado para Conteúdo 2"/>
          <p:cNvSpPr>
            <a:spLocks noGrp="1"/>
          </p:cNvSpPr>
          <p:nvPr>
            <p:ph idx="1"/>
          </p:nvPr>
        </p:nvSpPr>
        <p:spPr/>
        <p:txBody>
          <a:bodyPr>
            <a:normAutofit/>
          </a:bodyPr>
          <a:lstStyle/>
          <a:p>
            <a:pPr algn="just"/>
            <a:r>
              <a:rPr lang="en-CA" sz="2300" dirty="0"/>
              <a:t>The Administration of Brazil is going to continue conducting field measurements to survey the ground conductivity. The work will include experts from various scientific areas and the results will further enhance the conductivity map, leaving it with more resolution and accurate information.</a:t>
            </a:r>
            <a:endParaRPr lang="pt-BR" sz="2300" dirty="0"/>
          </a:p>
          <a:p>
            <a:pPr algn="just"/>
            <a:endParaRPr lang="pt-BR" sz="2400" dirty="0"/>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10</a:t>
            </a:fld>
            <a:endParaRPr lang="pt-BR" dirty="0"/>
          </a:p>
        </p:txBody>
      </p:sp>
      <p:pic>
        <p:nvPicPr>
          <p:cNvPr id="5" name="Imagem 4"/>
          <p:cNvPicPr/>
          <p:nvPr/>
        </p:nvPicPr>
        <p:blipFill>
          <a:blip r:embed="rId2"/>
          <a:srcRect b="8261"/>
          <a:stretch>
            <a:fillRect/>
          </a:stretch>
        </p:blipFill>
        <p:spPr bwMode="auto">
          <a:xfrm>
            <a:off x="357158" y="3214686"/>
            <a:ext cx="8572560" cy="2894670"/>
          </a:xfrm>
          <a:prstGeom prst="rect">
            <a:avLst/>
          </a:prstGeom>
          <a:noFill/>
          <a:ln w="9525">
            <a:noFill/>
            <a:miter lim="800000"/>
            <a:headEnd/>
            <a:tailEnd/>
          </a:ln>
        </p:spPr>
      </p:pic>
      <p:sp>
        <p:nvSpPr>
          <p:cNvPr id="6" name="CaixaDeTexto 5"/>
          <p:cNvSpPr txBox="1"/>
          <p:nvPr/>
        </p:nvSpPr>
        <p:spPr>
          <a:xfrm>
            <a:off x="1000100" y="6000768"/>
            <a:ext cx="7145546" cy="369332"/>
          </a:xfrm>
          <a:prstGeom prst="rect">
            <a:avLst/>
          </a:prstGeom>
          <a:noFill/>
        </p:spPr>
        <p:txBody>
          <a:bodyPr wrap="none" rtlCol="0">
            <a:spAutoFit/>
          </a:bodyPr>
          <a:lstStyle/>
          <a:p>
            <a:r>
              <a:rPr lang="en-CA" b="1" dirty="0"/>
              <a:t>Sketched representation of layers affecting ground electrical </a:t>
            </a:r>
            <a:r>
              <a:rPr lang="en-CA" b="1" dirty="0" smtClean="0"/>
              <a:t>conductivity</a:t>
            </a:r>
            <a:endParaRPr lang="pt-B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11</a:t>
            </a:fld>
            <a:endParaRPr lang="pt-BR" dirty="0"/>
          </a:p>
        </p:txBody>
      </p:sp>
      <p:pic>
        <p:nvPicPr>
          <p:cNvPr id="5" name="Imagem 4" descr="Mapa CE Solos Final"/>
          <p:cNvPicPr/>
          <p:nvPr/>
        </p:nvPicPr>
        <p:blipFill>
          <a:blip r:embed="rId2" cstate="print"/>
          <a:srcRect/>
          <a:stretch>
            <a:fillRect/>
          </a:stretch>
        </p:blipFill>
        <p:spPr bwMode="auto">
          <a:xfrm>
            <a:off x="1714480" y="1285860"/>
            <a:ext cx="5504818" cy="5388675"/>
          </a:xfrm>
          <a:prstGeom prst="rect">
            <a:avLst/>
          </a:prstGeom>
          <a:noFill/>
          <a:ln w="6350" cmpd="sng">
            <a:solidFill>
              <a:srgbClr val="000000"/>
            </a:solidFill>
            <a:miter lim="800000"/>
            <a:headEnd/>
            <a:tailEnd/>
          </a:ln>
          <a:effectLst/>
        </p:spPr>
      </p:pic>
      <p:sp>
        <p:nvSpPr>
          <p:cNvPr id="6" name="Título 1"/>
          <p:cNvSpPr>
            <a:spLocks noGrp="1"/>
          </p:cNvSpPr>
          <p:nvPr>
            <p:ph type="title"/>
          </p:nvPr>
        </p:nvSpPr>
        <p:spPr>
          <a:xfrm>
            <a:off x="2143108" y="154718"/>
            <a:ext cx="6543692" cy="1143000"/>
          </a:xfrm>
        </p:spPr>
        <p:txBody>
          <a:bodyPr>
            <a:noAutofit/>
          </a:bodyPr>
          <a:lstStyle/>
          <a:p>
            <a:r>
              <a:rPr lang="en-CA" sz="2400" dirty="0" smtClean="0"/>
              <a:t>Methodology to perform measurements to survey the ground conductivity</a:t>
            </a:r>
            <a:endParaRPr lang="pt-B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4546" y="274638"/>
            <a:ext cx="6472254" cy="1143000"/>
          </a:xfrm>
        </p:spPr>
        <p:txBody>
          <a:bodyPr>
            <a:noAutofit/>
          </a:bodyPr>
          <a:lstStyle/>
          <a:p>
            <a:r>
              <a:rPr lang="en-GB" sz="3600" dirty="0" smtClean="0"/>
              <a:t>Proposed revision of Recommendation ITU-R P.832-3</a:t>
            </a:r>
            <a:endParaRPr lang="pt-BR" sz="3600" dirty="0"/>
          </a:p>
        </p:txBody>
      </p:sp>
      <p:sp>
        <p:nvSpPr>
          <p:cNvPr id="3" name="Espaço Reservado para Conteúdo 2"/>
          <p:cNvSpPr>
            <a:spLocks noGrp="1"/>
          </p:cNvSpPr>
          <p:nvPr>
            <p:ph idx="1"/>
          </p:nvPr>
        </p:nvSpPr>
        <p:spPr/>
        <p:txBody>
          <a:bodyPr/>
          <a:lstStyle/>
          <a:p>
            <a:pPr algn="just"/>
            <a:r>
              <a:rPr lang="en-GB" dirty="0" smtClean="0">
                <a:hlinkClick r:id="rId2" action="ppaction://hlinkfile"/>
              </a:rPr>
              <a:t>Document 3L/96-E </a:t>
            </a:r>
            <a:r>
              <a:rPr lang="en-GB" dirty="0" smtClean="0"/>
              <a:t>- Germany (Federal Republic of) - Proposed revision of </a:t>
            </a:r>
            <a:r>
              <a:rPr lang="en-GB" dirty="0" smtClean="0">
                <a:hlinkClick r:id="rId3" action="ppaction://hlinkfile"/>
              </a:rPr>
              <a:t>Recommendation ITU-R P.832-3</a:t>
            </a:r>
            <a:endParaRPr lang="pt-BR" dirty="0"/>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12</a:t>
            </a:fld>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13</a:t>
            </a:fld>
            <a:endParaRPr lang="pt-BR" dirty="0"/>
          </a:p>
        </p:txBody>
      </p:sp>
      <p:pic>
        <p:nvPicPr>
          <p:cNvPr id="2050" name="Picture 2"/>
          <p:cNvPicPr>
            <a:picLocks noChangeAspect="1" noChangeArrowheads="1"/>
          </p:cNvPicPr>
          <p:nvPr/>
        </p:nvPicPr>
        <p:blipFill>
          <a:blip r:embed="rId2"/>
          <a:srcRect l="38433" t="12695" r="34663" b="16992"/>
          <a:stretch>
            <a:fillRect/>
          </a:stretch>
        </p:blipFill>
        <p:spPr bwMode="auto">
          <a:xfrm>
            <a:off x="4286247" y="0"/>
            <a:ext cx="4375561" cy="642939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37884" t="11718" r="34663" b="13086"/>
          <a:stretch>
            <a:fillRect/>
          </a:stretch>
        </p:blipFill>
        <p:spPr bwMode="auto">
          <a:xfrm>
            <a:off x="0" y="-1"/>
            <a:ext cx="4429124" cy="682085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l="51062" t="9765" r="11603" b="14062"/>
          <a:stretch>
            <a:fillRect/>
          </a:stretch>
        </p:blipFill>
        <p:spPr bwMode="auto">
          <a:xfrm>
            <a:off x="1857356" y="714356"/>
            <a:ext cx="4857784" cy="55721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2000"/>
                                        <p:tgtEl>
                                          <p:spTgt spid="2051"/>
                                        </p:tgtEl>
                                      </p:cBhvr>
                                    </p:animEffect>
                                    <p:set>
                                      <p:cBhvr>
                                        <p:cTn id="10" dur="1" fill="hold">
                                          <p:stCondLst>
                                            <p:cond delay="1999"/>
                                          </p:stCondLst>
                                        </p:cTn>
                                        <p:tgtEl>
                                          <p:spTgt spid="2051"/>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hangingPunct="0"/>
            <a:r>
              <a:rPr lang="en-GB" dirty="0" smtClean="0"/>
              <a:t>Any other business </a:t>
            </a:r>
            <a:endParaRPr lang="pt-BR" dirty="0" smtClean="0"/>
          </a:p>
          <a:p>
            <a:pPr algn="just" hangingPunct="0"/>
            <a:r>
              <a:rPr lang="en-GB" dirty="0" smtClean="0"/>
              <a:t>Conclusion</a:t>
            </a:r>
          </a:p>
          <a:p>
            <a:pPr algn="just" hangingPunct="0"/>
            <a:endParaRPr lang="en-GB" dirty="0"/>
          </a:p>
          <a:p>
            <a:pPr algn="just" hangingPunct="0"/>
            <a:endParaRPr lang="en-GB" dirty="0" smtClean="0"/>
          </a:p>
          <a:p>
            <a:pPr algn="just" hangingPunct="0"/>
            <a:endParaRPr lang="en-GB" dirty="0"/>
          </a:p>
          <a:p>
            <a:pPr algn="just" hangingPunct="0"/>
            <a:r>
              <a:rPr lang="en-GB" dirty="0" smtClean="0"/>
              <a:t>Ângelo Canavitsas</a:t>
            </a:r>
          </a:p>
          <a:p>
            <a:pPr lvl="1" algn="just" hangingPunct="0"/>
            <a:r>
              <a:rPr lang="en-GB" dirty="0" smtClean="0"/>
              <a:t>E-mail: canavitsas@openlink.com.br</a:t>
            </a:r>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14</a:t>
            </a:fld>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803354"/>
            <a:ext cx="8501122" cy="5840356"/>
          </a:xfrm>
        </p:spPr>
        <p:txBody>
          <a:bodyPr>
            <a:noAutofit/>
          </a:bodyPr>
          <a:lstStyle/>
          <a:p>
            <a:pPr algn="just" hangingPunct="0">
              <a:buNone/>
            </a:pPr>
            <a:r>
              <a:rPr lang="en-GB" sz="2100" b="1" dirty="0"/>
              <a:t>1</a:t>
            </a:r>
            <a:r>
              <a:rPr lang="en-GB" sz="2100" dirty="0"/>
              <a:t>	Opening remarks</a:t>
            </a:r>
            <a:endParaRPr lang="pt-BR" sz="2100" dirty="0"/>
          </a:p>
          <a:p>
            <a:pPr algn="just" hangingPunct="0">
              <a:buNone/>
            </a:pPr>
            <a:r>
              <a:rPr lang="en-GB" sz="2100" b="1" dirty="0"/>
              <a:t>2</a:t>
            </a:r>
            <a:r>
              <a:rPr lang="en-GB" sz="2100" dirty="0"/>
              <a:t>	Approval of the agenda</a:t>
            </a:r>
            <a:endParaRPr lang="pt-BR" sz="2100" dirty="0"/>
          </a:p>
          <a:p>
            <a:pPr algn="just" hangingPunct="0">
              <a:buNone/>
            </a:pPr>
            <a:r>
              <a:rPr lang="en-GB" sz="2100" b="1" dirty="0"/>
              <a:t>3</a:t>
            </a:r>
            <a:r>
              <a:rPr lang="en-GB" sz="2100" dirty="0"/>
              <a:t>	Document 3L/88-E - United Kingdom of Great Britain and Northern Ireland  - Proposed revision of Recommendation ITU-R P.1147-4</a:t>
            </a:r>
            <a:endParaRPr lang="pt-BR" sz="2100" dirty="0"/>
          </a:p>
          <a:p>
            <a:pPr algn="just" hangingPunct="0">
              <a:buNone/>
            </a:pPr>
            <a:r>
              <a:rPr lang="en-GB" sz="2100" b="1" dirty="0"/>
              <a:t>4</a:t>
            </a:r>
            <a:r>
              <a:rPr lang="en-GB" sz="2100" dirty="0"/>
              <a:t>	Document 3L/91-E - Russian Federation - Proposed revision of Recommendation ITU-R P.1321</a:t>
            </a:r>
            <a:endParaRPr lang="pt-BR" sz="2100" dirty="0"/>
          </a:p>
          <a:p>
            <a:pPr algn="just" hangingPunct="0">
              <a:buNone/>
            </a:pPr>
            <a:r>
              <a:rPr lang="en-GB" sz="2100" b="1" dirty="0"/>
              <a:t>5</a:t>
            </a:r>
            <a:r>
              <a:rPr lang="en-GB" sz="2100" dirty="0"/>
              <a:t>	Document 3L/92-E - Japan - Activity Report - An evaluation of the numerical prediction method of field strength for long-range propagation of LF radio waves base on a wave-hop propagation theory</a:t>
            </a:r>
            <a:endParaRPr lang="pt-BR" sz="2100" dirty="0"/>
          </a:p>
          <a:p>
            <a:pPr algn="just" hangingPunct="0">
              <a:buNone/>
            </a:pPr>
            <a:r>
              <a:rPr lang="en-GB" sz="2100" b="1" dirty="0"/>
              <a:t>6</a:t>
            </a:r>
            <a:r>
              <a:rPr lang="en-GB" sz="2100" dirty="0"/>
              <a:t>	Revision 1 to Document 3L/95-E - Brazil (Federative Republic of) - Proposed revision to Recommendation ITU-R P.832-3 World atlas of ground conductivities    </a:t>
            </a:r>
            <a:endParaRPr lang="pt-BR" sz="2100" dirty="0"/>
          </a:p>
          <a:p>
            <a:pPr algn="just" hangingPunct="0">
              <a:buNone/>
            </a:pPr>
            <a:r>
              <a:rPr lang="en-GB" sz="2100" b="1" dirty="0"/>
              <a:t>7</a:t>
            </a:r>
            <a:r>
              <a:rPr lang="en-GB" sz="2100" dirty="0"/>
              <a:t>	Document 3L/96-E - Germany (Federal Republic of) - Proposed revision of Recommendation ITU-R P.832-3</a:t>
            </a:r>
            <a:endParaRPr lang="pt-BR" sz="2100" dirty="0"/>
          </a:p>
          <a:p>
            <a:pPr algn="just" hangingPunct="0">
              <a:buNone/>
            </a:pPr>
            <a:r>
              <a:rPr lang="en-GB" sz="2100" b="1" dirty="0"/>
              <a:t>8</a:t>
            </a:r>
            <a:r>
              <a:rPr lang="en-GB" sz="2100" dirty="0"/>
              <a:t>	Any other business </a:t>
            </a:r>
            <a:endParaRPr lang="pt-BR" sz="2100" dirty="0"/>
          </a:p>
          <a:p>
            <a:pPr algn="just" hangingPunct="0">
              <a:buNone/>
            </a:pPr>
            <a:r>
              <a:rPr lang="en-GB" sz="2100" b="1" dirty="0"/>
              <a:t>9</a:t>
            </a:r>
            <a:r>
              <a:rPr lang="en-GB" sz="2100" dirty="0"/>
              <a:t>	</a:t>
            </a:r>
            <a:r>
              <a:rPr lang="en-GB" sz="2100" dirty="0" smtClean="0"/>
              <a:t>Conclusion</a:t>
            </a:r>
            <a:endParaRPr lang="pt-BR" sz="2200" dirty="0"/>
          </a:p>
        </p:txBody>
      </p:sp>
      <p:sp>
        <p:nvSpPr>
          <p:cNvPr id="4" name="CaixaDeTexto 3"/>
          <p:cNvSpPr txBox="1"/>
          <p:nvPr/>
        </p:nvSpPr>
        <p:spPr>
          <a:xfrm>
            <a:off x="2071670" y="285728"/>
            <a:ext cx="6838026" cy="461665"/>
          </a:xfrm>
          <a:prstGeom prst="rect">
            <a:avLst/>
          </a:prstGeom>
          <a:noFill/>
        </p:spPr>
        <p:txBody>
          <a:bodyPr wrap="none" rtlCol="0">
            <a:spAutoFit/>
          </a:bodyPr>
          <a:lstStyle/>
          <a:p>
            <a:r>
              <a:rPr lang="en-GB" sz="2400" b="1" dirty="0"/>
              <a:t>Draft agenda for the meeting of Working Group </a:t>
            </a:r>
            <a:r>
              <a:rPr lang="en-GB" sz="2400" b="1" dirty="0" smtClean="0"/>
              <a:t>3L-1</a:t>
            </a:r>
            <a:endParaRPr lang="pt-BR" sz="2400" b="1" dirty="0"/>
          </a:p>
        </p:txBody>
      </p:sp>
      <p:sp>
        <p:nvSpPr>
          <p:cNvPr id="5" name="Espaço Reservado para Número de Slide 4"/>
          <p:cNvSpPr>
            <a:spLocks noGrp="1"/>
          </p:cNvSpPr>
          <p:nvPr>
            <p:ph type="sldNum" sz="quarter" idx="12"/>
          </p:nvPr>
        </p:nvSpPr>
        <p:spPr/>
        <p:txBody>
          <a:bodyPr/>
          <a:lstStyle/>
          <a:p>
            <a:fld id="{035A3F1B-CF88-4F53-A717-DE5B1207553A}" type="slidenum">
              <a:rPr lang="pt-BR" smtClean="0"/>
              <a:pPr/>
              <a:t>2</a:t>
            </a:fld>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GB" sz="2400" dirty="0" smtClean="0"/>
              <a:t>Proposed </a:t>
            </a:r>
            <a:r>
              <a:rPr lang="en-GB" sz="2400" dirty="0"/>
              <a:t>revision of Recommendation ITU-R P.1147-4</a:t>
            </a:r>
            <a:endParaRPr lang="pt-BR" sz="2400" dirty="0"/>
          </a:p>
        </p:txBody>
      </p:sp>
      <p:sp>
        <p:nvSpPr>
          <p:cNvPr id="3" name="Espaço Reservado para Conteúdo 2"/>
          <p:cNvSpPr>
            <a:spLocks noGrp="1"/>
          </p:cNvSpPr>
          <p:nvPr>
            <p:ph idx="1"/>
          </p:nvPr>
        </p:nvSpPr>
        <p:spPr/>
        <p:txBody>
          <a:bodyPr/>
          <a:lstStyle/>
          <a:p>
            <a:pPr algn="just"/>
            <a:r>
              <a:rPr lang="en-GB" dirty="0" smtClean="0">
                <a:hlinkClick r:id="rId2" action="ppaction://hlinkfile"/>
              </a:rPr>
              <a:t>Document 3L/88-E </a:t>
            </a:r>
            <a:r>
              <a:rPr lang="en-GB" dirty="0" smtClean="0"/>
              <a:t>- United Kingdom of Great Britain and Northern Ireland  - Proposed revision of </a:t>
            </a:r>
            <a:r>
              <a:rPr lang="en-GB" dirty="0" smtClean="0">
                <a:hlinkClick r:id="rId3" action="ppaction://hlinkfile"/>
              </a:rPr>
              <a:t>Recommendation ITU-R P.1147-4</a:t>
            </a:r>
            <a:endParaRPr lang="pt-BR" dirty="0"/>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3</a:t>
            </a:fld>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a:srcRect l="10432" t="21484" r="8858" b="9179"/>
          <a:stretch>
            <a:fillRect/>
          </a:stretch>
        </p:blipFill>
        <p:spPr bwMode="auto">
          <a:xfrm>
            <a:off x="0" y="0"/>
            <a:ext cx="9144000" cy="6858000"/>
          </a:xfrm>
          <a:prstGeom prst="rect">
            <a:avLst/>
          </a:prstGeom>
          <a:noFill/>
          <a:ln w="9525">
            <a:noFill/>
            <a:miter lim="800000"/>
            <a:headEnd/>
            <a:tailEnd/>
          </a:ln>
          <a:effectLst/>
        </p:spPr>
      </p:pic>
      <p:sp>
        <p:nvSpPr>
          <p:cNvPr id="5" name="Retângulo 4"/>
          <p:cNvSpPr/>
          <p:nvPr/>
        </p:nvSpPr>
        <p:spPr>
          <a:xfrm>
            <a:off x="571472" y="357166"/>
            <a:ext cx="2357454"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571472" y="5857892"/>
            <a:ext cx="2357454"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Número de Slide 6"/>
          <p:cNvSpPr>
            <a:spLocks noGrp="1"/>
          </p:cNvSpPr>
          <p:nvPr>
            <p:ph type="sldNum" sz="quarter" idx="12"/>
          </p:nvPr>
        </p:nvSpPr>
        <p:spPr/>
        <p:txBody>
          <a:bodyPr/>
          <a:lstStyle/>
          <a:p>
            <a:fld id="{035A3F1B-CF88-4F53-A717-DE5B1207553A}" type="slidenum">
              <a:rPr lang="pt-BR" smtClean="0"/>
              <a:pPr/>
              <a:t>4</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GB" sz="2400" dirty="0" smtClean="0"/>
              <a:t>Proposed revision of Recommendation ITU-R P.1321</a:t>
            </a:r>
            <a:endParaRPr lang="pt-BR" sz="2400" dirty="0"/>
          </a:p>
        </p:txBody>
      </p:sp>
      <p:sp>
        <p:nvSpPr>
          <p:cNvPr id="3" name="Espaço Reservado para Conteúdo 2"/>
          <p:cNvSpPr>
            <a:spLocks noGrp="1"/>
          </p:cNvSpPr>
          <p:nvPr>
            <p:ph idx="1"/>
          </p:nvPr>
        </p:nvSpPr>
        <p:spPr/>
        <p:txBody>
          <a:bodyPr/>
          <a:lstStyle/>
          <a:p>
            <a:pPr algn="just"/>
            <a:r>
              <a:rPr lang="en-GB" dirty="0">
                <a:hlinkClick r:id="rId2" action="ppaction://hlinkfile"/>
              </a:rPr>
              <a:t>Document 3L/91-E </a:t>
            </a:r>
            <a:r>
              <a:rPr lang="en-GB" dirty="0"/>
              <a:t>- Russian Federation - Proposed revision of </a:t>
            </a:r>
            <a:r>
              <a:rPr lang="en-GB" dirty="0">
                <a:hlinkClick r:id="rId3" action="ppaction://hlinkfile"/>
              </a:rPr>
              <a:t>Recommendation ITU-R P.1321</a:t>
            </a:r>
            <a:endParaRPr lang="pt-BR" dirty="0"/>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5</a:t>
            </a:fld>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5918" y="274638"/>
            <a:ext cx="6900882" cy="1143000"/>
          </a:xfrm>
        </p:spPr>
        <p:txBody>
          <a:bodyPr>
            <a:noAutofit/>
          </a:bodyPr>
          <a:lstStyle/>
          <a:p>
            <a:r>
              <a:rPr lang="en-US" sz="2800" dirty="0" smtClean="0"/>
              <a:t>Proposed text to be inserted at the end of section  “</a:t>
            </a:r>
            <a:r>
              <a:rPr lang="en-US" sz="2800" b="1" dirty="0" smtClean="0"/>
              <a:t>4.1.1 Seasonal variations”</a:t>
            </a:r>
            <a:endParaRPr lang="pt-BR" sz="2800" dirty="0"/>
          </a:p>
        </p:txBody>
      </p:sp>
      <p:sp>
        <p:nvSpPr>
          <p:cNvPr id="3" name="Espaço Reservado para Conteúdo 2"/>
          <p:cNvSpPr>
            <a:spLocks noGrp="1"/>
          </p:cNvSpPr>
          <p:nvPr>
            <p:ph idx="1"/>
          </p:nvPr>
        </p:nvSpPr>
        <p:spPr/>
        <p:txBody>
          <a:bodyPr>
            <a:noAutofit/>
          </a:bodyPr>
          <a:lstStyle/>
          <a:p>
            <a:pPr algn="just"/>
            <a:r>
              <a:rPr lang="en-US" sz="2400" u="sng" dirty="0"/>
              <a:t>For MF at average latitudes with a continental climate with a significant density of wooded areas, the range of seasonal changes in</a:t>
            </a:r>
            <a:r>
              <a:rPr lang="en-US" sz="2400" dirty="0"/>
              <a:t> </a:t>
            </a:r>
            <a:r>
              <a:rPr lang="en-US" sz="2400" u="sng" dirty="0" smtClean="0"/>
              <a:t>variation of </a:t>
            </a:r>
            <a:r>
              <a:rPr lang="en-US" sz="2400" u="sng" dirty="0"/>
              <a:t>the field strength of ground waves on links approximately up to 100 km is located on average within the limits of 10-18 dB. Thus the smaller sizes are related to lines beginning inside a large city (10 dB) or running above a city (up to 15 dB). The greatest range has the lines which are not touching a city (15-18 dB). Similar results it is possible to expect and in other regions with similar climatic and natural conditions.</a:t>
            </a:r>
            <a:endParaRPr lang="pt-BR" sz="2400" dirty="0"/>
          </a:p>
          <a:p>
            <a:pPr algn="just"/>
            <a:endParaRPr lang="pt-BR" sz="2400" dirty="0"/>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6</a:t>
            </a:fld>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0232" y="274638"/>
            <a:ext cx="6686568" cy="1143000"/>
          </a:xfrm>
        </p:spPr>
        <p:txBody>
          <a:bodyPr>
            <a:noAutofit/>
          </a:bodyPr>
          <a:lstStyle/>
          <a:p>
            <a:r>
              <a:rPr lang="en-GB" sz="2800" dirty="0" smtClean="0"/>
              <a:t>Numerical prediction method of field strength for long-range propagation of LF</a:t>
            </a:r>
            <a:endParaRPr lang="pt-BR" sz="2800" dirty="0"/>
          </a:p>
        </p:txBody>
      </p:sp>
      <p:sp>
        <p:nvSpPr>
          <p:cNvPr id="3" name="Espaço Reservado para Conteúdo 2"/>
          <p:cNvSpPr>
            <a:spLocks noGrp="1"/>
          </p:cNvSpPr>
          <p:nvPr>
            <p:ph idx="1"/>
          </p:nvPr>
        </p:nvSpPr>
        <p:spPr/>
        <p:txBody>
          <a:bodyPr/>
          <a:lstStyle/>
          <a:p>
            <a:pPr algn="just"/>
            <a:r>
              <a:rPr lang="en-GB" dirty="0" smtClean="0">
                <a:hlinkClick r:id="rId2" action="ppaction://hlinkfile"/>
              </a:rPr>
              <a:t>Document 3L/92-E </a:t>
            </a:r>
            <a:r>
              <a:rPr lang="en-GB" dirty="0" smtClean="0"/>
              <a:t>- Japan - Activity Report - An evaluation of the numerical prediction method of field strength for long-range propagation of LF radio waves base on a wave-hop propagation theory</a:t>
            </a:r>
            <a:endParaRPr lang="pt-BR" dirty="0"/>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7</a:t>
            </a:fld>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8794" y="274638"/>
            <a:ext cx="6758006" cy="1143000"/>
          </a:xfrm>
        </p:spPr>
        <p:txBody>
          <a:bodyPr>
            <a:noAutofit/>
          </a:bodyPr>
          <a:lstStyle/>
          <a:p>
            <a:r>
              <a:rPr lang="en-GB" sz="2800" dirty="0" smtClean="0"/>
              <a:t>Proposed revision to Recommendation ITU-R P.832-3 World atlas of ground conductivities</a:t>
            </a:r>
            <a:endParaRPr lang="pt-BR" sz="2800" dirty="0"/>
          </a:p>
        </p:txBody>
      </p:sp>
      <p:sp>
        <p:nvSpPr>
          <p:cNvPr id="3" name="Espaço Reservado para Conteúdo 2"/>
          <p:cNvSpPr>
            <a:spLocks noGrp="1"/>
          </p:cNvSpPr>
          <p:nvPr>
            <p:ph idx="1"/>
          </p:nvPr>
        </p:nvSpPr>
        <p:spPr/>
        <p:txBody>
          <a:bodyPr/>
          <a:lstStyle/>
          <a:p>
            <a:pPr algn="just"/>
            <a:r>
              <a:rPr lang="en-GB" dirty="0" smtClean="0"/>
              <a:t>Revision 1 to </a:t>
            </a:r>
            <a:r>
              <a:rPr lang="en-GB" dirty="0" smtClean="0">
                <a:hlinkClick r:id="rId2" action="ppaction://hlinkfile"/>
              </a:rPr>
              <a:t>Document 3L/95-E </a:t>
            </a:r>
            <a:r>
              <a:rPr lang="en-GB" dirty="0" smtClean="0"/>
              <a:t>- Brazil (Federative Republic of) - Proposed revision to </a:t>
            </a:r>
            <a:r>
              <a:rPr lang="en-GB" dirty="0" smtClean="0">
                <a:hlinkClick r:id="rId3" action="ppaction://hlinkfile"/>
              </a:rPr>
              <a:t>Recommendation ITU-R P.832-3 </a:t>
            </a:r>
            <a:r>
              <a:rPr lang="en-GB" dirty="0" smtClean="0"/>
              <a:t>World atlas of ground conductivities</a:t>
            </a:r>
            <a:endParaRPr lang="pt-BR" dirty="0"/>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8</a:t>
            </a:fld>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35A3F1B-CF88-4F53-A717-DE5B1207553A}" type="slidenum">
              <a:rPr lang="pt-BR" smtClean="0"/>
              <a:pPr/>
              <a:t>9</a:t>
            </a:fld>
            <a:endParaRPr lang="pt-BR" dirty="0"/>
          </a:p>
        </p:txBody>
      </p:sp>
      <p:pic>
        <p:nvPicPr>
          <p:cNvPr id="5" name="Imagem 4"/>
          <p:cNvPicPr/>
          <p:nvPr/>
        </p:nvPicPr>
        <p:blipFill rotWithShape="1">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5846" r="19294"/>
          <a:stretch/>
        </p:blipFill>
        <p:spPr bwMode="auto">
          <a:xfrm>
            <a:off x="1714480" y="0"/>
            <a:ext cx="7072330" cy="6357958"/>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349</Words>
  <Application>Microsoft Office PowerPoint</Application>
  <PresentationFormat>Apresentação na tela (4:3)</PresentationFormat>
  <Paragraphs>50</Paragraphs>
  <Slides>14</Slides>
  <Notes>0</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Tema do Office</vt:lpstr>
      <vt:lpstr>Meeting of Working Group 3L-1  WG 3L-1 - MF &amp; LF</vt:lpstr>
      <vt:lpstr>Slide 2</vt:lpstr>
      <vt:lpstr>Proposed revision of Recommendation ITU-R P.1147-4</vt:lpstr>
      <vt:lpstr>Slide 4</vt:lpstr>
      <vt:lpstr>Proposed revision of Recommendation ITU-R P.1321</vt:lpstr>
      <vt:lpstr>Proposed text to be inserted at the end of section  “4.1.1 Seasonal variations”</vt:lpstr>
      <vt:lpstr>Numerical prediction method of field strength for long-range propagation of LF</vt:lpstr>
      <vt:lpstr>Proposed revision to Recommendation ITU-R P.832-3 World atlas of ground conductivities</vt:lpstr>
      <vt:lpstr>Slide 9</vt:lpstr>
      <vt:lpstr>Methodology to perform measurements to survey the ground conductivity</vt:lpstr>
      <vt:lpstr>Methodology to perform measurements to survey the ground conductivity</vt:lpstr>
      <vt:lpstr>Proposed revision of Recommendation ITU-R P.832-3</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usuario</cp:lastModifiedBy>
  <cp:revision>15</cp:revision>
  <dcterms:created xsi:type="dcterms:W3CDTF">2014-09-04T14:34:37Z</dcterms:created>
  <dcterms:modified xsi:type="dcterms:W3CDTF">2014-12-12T12:31:07Z</dcterms:modified>
</cp:coreProperties>
</file>